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5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81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5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7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24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96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62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F434-2845-4914-8762-32411A66CA49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2F0B-8CFA-40C5-80A0-F2BCD060B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80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college.ca/~/media/6C078C8CD75945C89A4CBB12F6A1A670.ashx?la=en" TargetMode="External"/><Relationship Id="rId2" Type="http://schemas.openxmlformats.org/officeDocument/2006/relationships/hyperlink" Target="http://www.myenglishpages.com/blog/guessing-meaning-from-contex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81074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br>
              <a:rPr lang="es-MX" sz="3200" b="1" dirty="0" smtClean="0"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235381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Derecho</a:t>
            </a:r>
            <a:endPara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Inglés VI.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</a:p>
          <a:p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5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5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270" y="476672"/>
            <a:ext cx="7772400" cy="1362075"/>
          </a:xfrm>
        </p:spPr>
        <p:txBody>
          <a:bodyPr>
            <a:normAutofit/>
          </a:bodyPr>
          <a:lstStyle/>
          <a:p>
            <a:r>
              <a:rPr lang="es-MX" sz="3200" cap="none" dirty="0" err="1">
                <a:latin typeface="Cambria" panose="02040503050406030204" pitchFamily="18" charset="0"/>
              </a:rPr>
              <a:t>C</a:t>
            </a:r>
            <a:r>
              <a:rPr lang="es-MX" sz="3200" cap="none" dirty="0" err="1" smtClean="0">
                <a:latin typeface="Cambria" panose="02040503050406030204" pitchFamily="18" charset="0"/>
              </a:rPr>
              <a:t>onclusions</a:t>
            </a:r>
            <a:endParaRPr lang="es-MX" sz="3200" cap="none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31381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When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you read, you may find many words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you do not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understand. It is not good to look up every new word in the dictionary. If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you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look up every word, your reading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interrupted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order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guess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meaning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some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words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most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useful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can be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our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prior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knowledge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world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8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4365104"/>
          </a:xfrm>
        </p:spPr>
        <p:txBody>
          <a:bodyPr>
            <a:noAutofit/>
          </a:bodyPr>
          <a:lstStyle/>
          <a:p>
            <a:pPr algn="just"/>
            <a:r>
              <a:rPr lang="es-MX" sz="4000" b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Referencias:</a:t>
            </a:r>
            <a:endParaRPr lang="es-MX" sz="4000" b="1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b="1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Paul Davies, M. G. (2014).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Make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Real! Professional.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mbria" pitchFamily="18" charset="0"/>
              </a:rPr>
              <a:t>Mexico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: Universidad Autónoma del Estado Hidalgo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  <a:latin typeface="Cambria" panose="02040503050406030204" pitchFamily="18" charset="0"/>
              </a:rPr>
              <a:t>My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</a:rPr>
              <a:t> English </a:t>
            </a:r>
            <a:r>
              <a:rPr lang="es-ES" dirty="0" err="1">
                <a:solidFill>
                  <a:schemeClr val="tx1"/>
                </a:solidFill>
                <a:latin typeface="Cambria" panose="02040503050406030204" pitchFamily="18" charset="0"/>
              </a:rPr>
              <a:t>Pages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</a:rPr>
              <a:t>. (17 de </a:t>
            </a:r>
            <a:r>
              <a:rPr lang="es-ES" dirty="0" err="1">
                <a:solidFill>
                  <a:schemeClr val="tx1"/>
                </a:solidFill>
                <a:latin typeface="Cambria" panose="02040503050406030204" pitchFamily="18" charset="0"/>
              </a:rPr>
              <a:t>August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</a:rPr>
              <a:t> de 2016). Obtenido de 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  <a:hlinkClick r:id="rId2"/>
              </a:rPr>
              <a:t>http://www.myenglishpages.com/blog/guessing-meaning-from-context</a:t>
            </a: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  <a:hlinkClick r:id="rId2"/>
              </a:rPr>
              <a:t>/</a:t>
            </a: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s-E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</a:rPr>
              <a:t>Robinson, J. (2010). www.douglascollege.ca. Obtenido de 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  <a:hlinkClick r:id="rId3"/>
              </a:rPr>
              <a:t>https://www.douglascollege.ca/~/</a:t>
            </a: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  <a:hlinkClick r:id="rId3"/>
              </a:rPr>
              <a:t>media/6C078C8CD75945C89A4CBB12F6A1A670.ashx?la=en</a:t>
            </a: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s-E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657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>
                <a:latin typeface="Cambria" pitchFamily="18" charset="0"/>
              </a:rPr>
              <a:t>Resumen (</a:t>
            </a:r>
            <a:r>
              <a:rPr lang="es-MX" b="1" dirty="0" err="1" smtClean="0">
                <a:latin typeface="Cambria" pitchFamily="18" charset="0"/>
              </a:rPr>
              <a:t>Abstract</a:t>
            </a:r>
            <a:r>
              <a:rPr lang="es-MX" b="1" dirty="0" smtClean="0">
                <a:latin typeface="Cambria" pitchFamily="18" charset="0"/>
              </a:rPr>
              <a:t>)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When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are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learning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foreign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language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really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important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develop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language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four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skills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Reading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one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them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sometimes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are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able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know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all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words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articles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texts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so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most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students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try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guess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what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meaning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wrong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fact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can be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really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helpful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when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students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do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proficiency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tests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1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Objetivo general: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El alumno hará énfasis del objeto del que se habla y no del sujeto que ejecuta la acción.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El alumno podrá expresar y solicitar opiniones e impresiones, podrá contar una historia con sus propias palabras así como sus intenciones, propósitos, expresar obligaciones y necesidades.</a:t>
            </a:r>
          </a:p>
          <a:p>
            <a:pPr algn="just"/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Nombre de la </a:t>
            </a:r>
            <a:r>
              <a:rPr lang="es-MX" sz="4400" b="1" dirty="0" smtClean="0">
                <a:latin typeface="Cambria" pitchFamily="18" charset="0"/>
                <a:cs typeface="Arial" pitchFamily="34" charset="0"/>
              </a:rPr>
              <a:t>unidad:</a:t>
            </a:r>
          </a:p>
          <a:p>
            <a:endParaRPr lang="es-MX" sz="44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dirty="0" smtClean="0">
                <a:latin typeface="Cambria" pitchFamily="18" charset="0"/>
                <a:cs typeface="Arial" pitchFamily="34" charset="0"/>
              </a:rPr>
              <a:t>UNIDAD 3: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Crime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 algn="ctr"/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Objetivo de la </a:t>
            </a:r>
            <a:r>
              <a:rPr lang="es-MX" sz="4400" b="1" dirty="0" smtClean="0">
                <a:latin typeface="Cambria" pitchFamily="18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Cambria" pitchFamily="18" charset="0"/>
                <a:cs typeface="Arial" pitchFamily="34" charset="0"/>
              </a:rPr>
              <a:t>Al término de la unidad el alumno será capaz de hacer énfasis en las personas, cosas o lugares de las que se habla, asimismo al realizar preguntas.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908720"/>
            <a:ext cx="8419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ES" sz="2800" dirty="0" smtClean="0">
                <a:latin typeface="Cambria" pitchFamily="18" charset="0"/>
              </a:rPr>
              <a:t>3.2 Identificar el significado de palabras en una lectura de acuerdo al contexto</a:t>
            </a:r>
            <a:endParaRPr lang="es-MX" sz="32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37051"/>
            <a:ext cx="841909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  <a:cs typeface="Arial" pitchFamily="34" charset="0"/>
              </a:rPr>
              <a:t>Guessing meaning from context in proficiency exams is an important technique that will improve your reading skills and the speed with which you can read.</a:t>
            </a:r>
          </a:p>
          <a:p>
            <a:pPr algn="just"/>
            <a:endParaRPr lang="en-US" sz="2800" dirty="0" smtClean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  <a:cs typeface="Arial" pitchFamily="34" charset="0"/>
              </a:rPr>
              <a:t>Obviously you do not have a dictionary in the exam so there are likely to be a lot of words from the reading text that you do not understand and you cannot check.</a:t>
            </a:r>
          </a:p>
          <a:p>
            <a:pPr algn="just"/>
            <a:r>
              <a:rPr lang="en-US" sz="2800" dirty="0" smtClean="0">
                <a:latin typeface="Cambria" pitchFamily="18" charset="0"/>
                <a:cs typeface="Arial" pitchFamily="34" charset="0"/>
              </a:rPr>
              <a:t>Therefore, guessing meaning from context is necessary.</a:t>
            </a:r>
          </a:p>
          <a:p>
            <a:pPr algn="just"/>
            <a:endParaRPr lang="en-US" sz="2800" dirty="0" smtClean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  <a:cs typeface="Arial" pitchFamily="34" charset="0"/>
              </a:rPr>
              <a:t>This means work out what it means (or have a good guess at least) from the words that are around it and from the topic of the paragraph.</a:t>
            </a:r>
            <a:endParaRPr lang="en-US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2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1872207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Here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you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have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some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suggestion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identify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words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articles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texts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9683" y="2060848"/>
            <a:ext cx="73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yourself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context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2312" y="3212976"/>
            <a:ext cx="370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err="1" smtClean="0">
                <a:latin typeface="Cambria" panose="02040503050406030204" pitchFamily="18" charset="0"/>
              </a:rPr>
              <a:t>Words</a:t>
            </a:r>
            <a:r>
              <a:rPr lang="es-MX" dirty="0" smtClean="0">
                <a:latin typeface="Cambria" panose="02040503050406030204" pitchFamily="18" charset="0"/>
              </a:rPr>
              <a:t> in English </a:t>
            </a:r>
            <a:r>
              <a:rPr lang="es-MX" dirty="0" err="1" smtClean="0">
                <a:latin typeface="Cambria" panose="02040503050406030204" pitchFamily="18" charset="0"/>
              </a:rPr>
              <a:t>may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have</a:t>
            </a:r>
            <a:r>
              <a:rPr lang="es-MX" dirty="0" smtClean="0">
                <a:latin typeface="Cambria" panose="02040503050406030204" pitchFamily="18" charset="0"/>
              </a:rPr>
              <a:t> more </a:t>
            </a:r>
            <a:r>
              <a:rPr lang="es-MX" dirty="0" err="1" smtClean="0">
                <a:latin typeface="Cambria" panose="02040503050406030204" pitchFamily="18" charset="0"/>
              </a:rPr>
              <a:t>than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one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meaning</a:t>
            </a:r>
            <a:r>
              <a:rPr lang="es-MX" dirty="0" smtClean="0">
                <a:latin typeface="Cambria" panose="02040503050406030204" pitchFamily="18" charset="0"/>
              </a:rPr>
              <a:t>. </a:t>
            </a:r>
            <a:r>
              <a:rPr lang="es-MX" dirty="0" err="1" smtClean="0">
                <a:latin typeface="Cambria" panose="02040503050406030204" pitchFamily="18" charset="0"/>
              </a:rPr>
              <a:t>If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you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put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yourself</a:t>
            </a:r>
            <a:r>
              <a:rPr lang="es-MX" dirty="0" smtClean="0">
                <a:latin typeface="Cambria" panose="02040503050406030204" pitchFamily="18" charset="0"/>
              </a:rPr>
              <a:t> in </a:t>
            </a:r>
            <a:r>
              <a:rPr lang="es-MX" dirty="0" err="1" smtClean="0">
                <a:latin typeface="Cambria" panose="02040503050406030204" pitchFamily="18" charset="0"/>
              </a:rPr>
              <a:t>context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you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may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guess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easier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what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they</a:t>
            </a:r>
            <a:r>
              <a:rPr lang="es-MX" dirty="0" smtClean="0">
                <a:latin typeface="Cambria" panose="02040503050406030204" pitchFamily="18" charset="0"/>
              </a:rPr>
              <a:t> are </a:t>
            </a:r>
            <a:r>
              <a:rPr lang="es-MX" dirty="0" err="1" smtClean="0">
                <a:latin typeface="Cambria" panose="02040503050406030204" pitchFamily="18" charset="0"/>
              </a:rPr>
              <a:t>talking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about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13" y="3212976"/>
            <a:ext cx="38100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10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548680"/>
            <a:ext cx="84969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4129" y="3212976"/>
            <a:ext cx="3705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err="1" smtClean="0">
                <a:latin typeface="Cambria" panose="02040503050406030204" pitchFamily="18" charset="0"/>
              </a:rPr>
              <a:t>How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does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the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word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is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formed</a:t>
            </a:r>
            <a:r>
              <a:rPr lang="es-MX" dirty="0" smtClean="0">
                <a:latin typeface="Cambria" panose="02040503050406030204" pitchFamily="18" charset="0"/>
              </a:rPr>
              <a:t>?</a:t>
            </a:r>
          </a:p>
          <a:p>
            <a:pPr algn="just"/>
            <a:r>
              <a:rPr lang="es-MX" dirty="0" err="1" smtClean="0">
                <a:latin typeface="Cambria" panose="02040503050406030204" pitchFamily="18" charset="0"/>
              </a:rPr>
              <a:t>Is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it</a:t>
            </a:r>
            <a:r>
              <a:rPr lang="es-MX" dirty="0" smtClean="0">
                <a:latin typeface="Cambria" panose="02040503050406030204" pitchFamily="18" charset="0"/>
              </a:rPr>
              <a:t> a </a:t>
            </a:r>
            <a:r>
              <a:rPr lang="es-MX" dirty="0" err="1" smtClean="0">
                <a:latin typeface="Cambria" panose="02040503050406030204" pitchFamily="18" charset="0"/>
              </a:rPr>
              <a:t>verb</a:t>
            </a:r>
            <a:r>
              <a:rPr lang="es-MX" dirty="0" smtClean="0">
                <a:latin typeface="Cambria" panose="02040503050406030204" pitchFamily="18" charset="0"/>
              </a:rPr>
              <a:t>, a </a:t>
            </a:r>
            <a:r>
              <a:rPr lang="es-MX" dirty="0" err="1" smtClean="0">
                <a:latin typeface="Cambria" panose="02040503050406030204" pitchFamily="18" charset="0"/>
              </a:rPr>
              <a:t>noun</a:t>
            </a:r>
            <a:r>
              <a:rPr lang="es-MX" dirty="0" smtClean="0">
                <a:latin typeface="Cambria" panose="02040503050406030204" pitchFamily="18" charset="0"/>
              </a:rPr>
              <a:t>, </a:t>
            </a:r>
            <a:r>
              <a:rPr lang="es-MX" dirty="0" err="1" smtClean="0">
                <a:latin typeface="Cambria" panose="02040503050406030204" pitchFamily="18" charset="0"/>
              </a:rPr>
              <a:t>adverb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or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an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adjective</a:t>
            </a:r>
            <a:r>
              <a:rPr lang="es-MX" dirty="0" smtClean="0">
                <a:latin typeface="Cambria" panose="02040503050406030204" pitchFamily="18" charset="0"/>
              </a:rPr>
              <a:t>?</a:t>
            </a:r>
          </a:p>
          <a:p>
            <a:pPr algn="just"/>
            <a:r>
              <a:rPr lang="es-MX" dirty="0" err="1" smtClean="0">
                <a:latin typeface="Cambria" panose="02040503050406030204" pitchFamily="18" charset="0"/>
              </a:rPr>
              <a:t>They</a:t>
            </a:r>
            <a:r>
              <a:rPr lang="es-MX" dirty="0" smtClean="0">
                <a:latin typeface="Cambria" panose="02040503050406030204" pitchFamily="18" charset="0"/>
              </a:rPr>
              <a:t> are </a:t>
            </a:r>
            <a:r>
              <a:rPr lang="es-MX" dirty="0" err="1" smtClean="0">
                <a:latin typeface="Cambria" panose="02040503050406030204" pitchFamily="18" charset="0"/>
              </a:rPr>
              <a:t>questions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which</a:t>
            </a:r>
            <a:r>
              <a:rPr lang="es-MX" dirty="0" smtClean="0">
                <a:latin typeface="Cambria" panose="02040503050406030204" pitchFamily="18" charset="0"/>
              </a:rPr>
              <a:t> can be </a:t>
            </a:r>
            <a:r>
              <a:rPr lang="es-MX" dirty="0" err="1" smtClean="0">
                <a:latin typeface="Cambria" panose="02040503050406030204" pitchFamily="18" charset="0"/>
              </a:rPr>
              <a:t>helpful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to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understand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better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5201" r="15200"/>
          <a:stretch/>
        </p:blipFill>
        <p:spPr>
          <a:xfrm>
            <a:off x="4119800" y="2492896"/>
            <a:ext cx="48112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548680"/>
            <a:ext cx="84969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prior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knowledge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8337" y="3212976"/>
            <a:ext cx="3705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err="1" smtClean="0">
                <a:latin typeface="Cambria" panose="02040503050406030204" pitchFamily="18" charset="0"/>
              </a:rPr>
              <a:t>You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should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know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about</a:t>
            </a:r>
            <a:r>
              <a:rPr lang="es-MX" dirty="0" smtClean="0"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Cambria" panose="02040503050406030204" pitchFamily="18" charset="0"/>
              </a:rPr>
              <a:t>Synonyms</a:t>
            </a:r>
            <a:r>
              <a:rPr lang="es-MX" dirty="0" smtClean="0">
                <a:latin typeface="Cambria" panose="02040503050406030204" pitchFamily="18" charset="0"/>
              </a:rPr>
              <a:t> and </a:t>
            </a:r>
            <a:r>
              <a:rPr lang="es-MX" dirty="0" err="1" smtClean="0">
                <a:latin typeface="Cambria" panose="02040503050406030204" pitchFamily="18" charset="0"/>
              </a:rPr>
              <a:t>definitions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Cambria" panose="02040503050406030204" pitchFamily="18" charset="0"/>
              </a:rPr>
              <a:t>Antonyms</a:t>
            </a:r>
            <a:r>
              <a:rPr lang="es-MX" dirty="0" smtClean="0">
                <a:latin typeface="Cambria" panose="02040503050406030204" pitchFamily="18" charset="0"/>
              </a:rPr>
              <a:t> and </a:t>
            </a:r>
            <a:r>
              <a:rPr lang="es-MX" dirty="0" err="1" smtClean="0">
                <a:latin typeface="Cambria" panose="02040503050406030204" pitchFamily="18" charset="0"/>
              </a:rPr>
              <a:t>contrast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mbria" panose="02040503050406030204" pitchFamily="18" charset="0"/>
              </a:rPr>
              <a:t>Cause and </a:t>
            </a:r>
            <a:r>
              <a:rPr lang="es-MX" dirty="0" err="1" smtClean="0">
                <a:latin typeface="Cambria" panose="02040503050406030204" pitchFamily="18" charset="0"/>
              </a:rPr>
              <a:t>effect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Cambria" panose="02040503050406030204" pitchFamily="18" charset="0"/>
              </a:rPr>
              <a:t>Parts</a:t>
            </a:r>
            <a:r>
              <a:rPr lang="es-MX" dirty="0" smtClean="0">
                <a:latin typeface="Cambria" panose="02040503050406030204" pitchFamily="18" charset="0"/>
              </a:rPr>
              <a:t> of </a:t>
            </a:r>
            <a:r>
              <a:rPr lang="es-MX" dirty="0" err="1" smtClean="0">
                <a:latin typeface="Cambria" panose="02040503050406030204" pitchFamily="18" charset="0"/>
              </a:rPr>
              <a:t>speech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Cambria" panose="02040503050406030204" pitchFamily="18" charset="0"/>
              </a:rPr>
              <a:t>Examples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mbria" panose="02040503050406030204" pitchFamily="18" charset="0"/>
              </a:rPr>
              <a:t>General </a:t>
            </a:r>
            <a:r>
              <a:rPr lang="es-MX" dirty="0" err="1" smtClean="0">
                <a:latin typeface="Cambria" panose="02040503050406030204" pitchFamily="18" charset="0"/>
              </a:rPr>
              <a:t>knowledge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93516"/>
            <a:ext cx="4379640" cy="262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327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556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UNIVERSIDAD AUTÓNOMA DEL ESTADO DE HIDALGO ESCUELA SUPERIOR DE ZIMAPÁN</vt:lpstr>
      <vt:lpstr>Resumen (Abstract)</vt:lpstr>
      <vt:lpstr>Objetivo general: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 ESCUELA SUPERIOR DE ZIMAPÁN</dc:title>
  <dc:creator>Alumno(a)</dc:creator>
  <cp:lastModifiedBy>UAEH_ ZIMAPAN</cp:lastModifiedBy>
  <cp:revision>17</cp:revision>
  <dcterms:created xsi:type="dcterms:W3CDTF">2016-08-16T23:30:14Z</dcterms:created>
  <dcterms:modified xsi:type="dcterms:W3CDTF">2016-10-14T02:51:07Z</dcterms:modified>
</cp:coreProperties>
</file>